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6" r:id="rId5"/>
    <p:sldId id="260" r:id="rId6"/>
    <p:sldId id="259" r:id="rId7"/>
    <p:sldId id="258" r:id="rId8"/>
    <p:sldId id="257" r:id="rId9"/>
    <p:sldId id="261" r:id="rId10"/>
    <p:sldId id="262" r:id="rId11"/>
    <p:sldId id="263" r:id="rId12"/>
    <p:sldId id="265" r:id="rId13"/>
    <p:sldId id="264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435845-6C00-4B4B-B6E5-1AD5A3CCEB81}" v="270" dt="2022-05-08T18:09:52.8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F2A41D-0167-4B0C-B586-C47FF5B30E1E}" type="datetimeFigureOut">
              <a:rPr lang="de-DE" smtClean="0"/>
              <a:t>08.05.2022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143D83-CB47-4466-9535-858CFA17B7E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8326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A758F-2964-0329-3DA6-692CBE5DE7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907DC-0F85-97CC-6FC1-048A63A6A3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4D46E-2134-CA48-028F-EA8CD455F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07BD-30B2-4CAA-A231-E5D232CA700B}" type="datetime1">
              <a:rPr lang="de-DE" smtClean="0"/>
              <a:t>08.05.2022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6C2B7-FCFE-F30A-D16D-7524D46B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9C60D-81CA-F806-8965-1D78E134F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108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2F4B2-4D45-630B-59DC-F378EA050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6D590-6559-BB91-15B2-6B528E78EC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E4EFC-C5CF-C4EB-D37B-844D17B5C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60D9-BB18-43A7-941D-8DEB42237346}" type="datetime1">
              <a:rPr lang="de-DE" smtClean="0"/>
              <a:t>08.05.2022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6887-F61D-A035-9160-07365F647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50188-FE72-5410-D8BC-C8CD8FC6B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8485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6E2537-A0EF-6685-C74D-BFE55025F0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EBB93A-D0AA-00AB-0246-64897874A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062F6-94F4-C03F-42EA-4C0C02EEB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ED49-E3E7-496A-BD3B-22A102D0F085}" type="datetime1">
              <a:rPr lang="de-DE" smtClean="0"/>
              <a:t>08.05.2022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44FF8-DD70-9C6E-A529-D9EEB10D5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EC0CD-19B9-8CD6-FB11-D6583C436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417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80C6E-A667-A54C-A878-A97F779DB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E7AFF-3682-C9C7-8E14-7976EB6EC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39BEF-5E49-95CF-3685-D63659DBA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4D58-C8D3-4B0A-A50A-D20A26A94F8A}" type="datetime1">
              <a:rPr lang="de-DE" smtClean="0"/>
              <a:t>08.05.2022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6A6F8-3BFE-E788-6504-F6D64364F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BE3D8F-8932-8B71-55D1-F567C5180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5660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67B5D-5310-8911-704A-A67038CF0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AE213D-86A1-4257-E122-C67B3FC482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F453C-6DD4-117A-3BF1-896D314C2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B6B70-132E-453B-8BD5-AC45B7F3E6E8}" type="datetime1">
              <a:rPr lang="de-DE" smtClean="0"/>
              <a:t>08.05.2022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03127-5BC0-B9DC-E3BA-FA00CD3D1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47890-3BE7-6898-2103-978602474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8239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E8F2C-DEFA-6FF0-BCDA-27AD56C29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38B52-52BC-0ED6-B4EA-636B818131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E8696-FF05-7770-5DD3-8DCF2B4F7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A96E26-8164-63F4-4B0A-069A7A52B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E72BD-6745-4F98-92F3-619B54DF097A}" type="datetime1">
              <a:rPr lang="de-DE" smtClean="0"/>
              <a:t>08.05.2022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3E07B5-E956-5BB1-4526-0ED178C83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6ADFEE-9828-250C-C7E0-3215BD1C3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9890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C96A7-9135-6A7B-9055-EC567AC92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EFD7A4-67AF-3FFA-A8EB-DA3088110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FDF7C5-74B8-20B5-19A8-356A4B993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7EA107-FAD2-6CE3-F036-4A9453033C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F03ECC-8482-640E-4E07-DCAE50920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AC2AA2-3FEA-5BF7-7209-E0C9FFCAC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3299F-5752-47F1-9848-AC90FC7CF569}" type="datetime1">
              <a:rPr lang="de-DE" smtClean="0"/>
              <a:t>08.05.2022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A89D77-AF0F-BA48-8BED-86982B6EE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C87125-015D-1B91-D093-545410244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9179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AFFFF-3921-C97A-58B5-1BCDE5BC2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EC7BB3-FFBB-8C45-7090-78A5CC5EA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76F02-8686-464B-A6A9-5FD0B372B878}" type="datetime1">
              <a:rPr lang="de-DE" smtClean="0"/>
              <a:t>08.05.2022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20D09F-1154-DD7E-134A-F2143FA66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A5DB5-AF53-260A-991B-D6EFC33B3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4741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8FFAB2-65C8-25FA-F754-3C0622F25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38D4-4F77-46E2-905A-49AD60491823}" type="datetime1">
              <a:rPr lang="de-DE" smtClean="0"/>
              <a:t>08.05.2022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87F675-FEE9-E894-7DEC-712671790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1E82E-CDC0-BD25-2EEC-081FF5FE5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4690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D8911-4562-961A-A544-7365BCEF6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952F6-6DE3-A1EB-E62B-845316344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04BC39-05CF-54DE-B1A9-92370CF5F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49D8C0-F274-A739-CC59-5C0A8E0F1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8EBE1-34AD-4D99-A5A6-D9C9F80BC210}" type="datetime1">
              <a:rPr lang="de-DE" smtClean="0"/>
              <a:t>08.05.2022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0430B5-58F5-EF1B-FA2F-192912235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6FA489-F6F2-636C-7B20-B371F6BD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8626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0CD32-700D-F6FB-39C1-E64DFDB51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F8DC15-EFF2-35D5-93DC-493E6C28B1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DD2BE2-09E9-D50A-5702-C42EF9B748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8C31F5-CFD9-1840-CAB9-F26BDE8CD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A93F-ED9D-493C-98C2-6794352F5133}" type="datetime1">
              <a:rPr lang="de-DE" smtClean="0"/>
              <a:t>08.05.2022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C77D7C-7DC6-8FF1-9820-6033AA3B3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C7CB57-2A93-0BB8-3348-111F2B066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8023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3DC673-EF1D-64EC-CFFE-FC855068B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81B4B-1217-4C96-F278-15BD412BCE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A7E0A-34C2-B9B7-EB6A-3C46092A4E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D8EA3-B37C-4899-82FB-86B2D6A2B706}" type="datetime1">
              <a:rPr lang="de-DE" smtClean="0"/>
              <a:t>08.05.2022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E13AA-8483-4ECB-F251-B9D7FE7AF2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Confidential: Copyright © Infineon Technologies AG 2022. All rights reserved</a:t>
            </a:r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91D22-A1A2-409F-D02B-BD00CB667B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CF7BB-9D49-4F69-B6DF-963B6A3EA9B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9848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.png"/><Relationship Id="rId7" Type="http://schemas.openxmlformats.org/officeDocument/2006/relationships/image" Target="../media/image17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030F6DB-25F8-E927-6593-D1ED90B3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212" y="2593369"/>
            <a:ext cx="3789575" cy="167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F18555-52B1-F1CC-1125-21EC436B3A6E}"/>
              </a:ext>
            </a:extLst>
          </p:cNvPr>
          <p:cNvSpPr txBox="1"/>
          <p:nvPr/>
        </p:nvSpPr>
        <p:spPr>
          <a:xfrm>
            <a:off x="608310" y="501650"/>
            <a:ext cx="71858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EESTEC Hackathon</a:t>
            </a:r>
          </a:p>
          <a:p>
            <a:r>
              <a:rPr lang="en-IN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Radar Based Vital Sensing</a:t>
            </a:r>
            <a:endParaRPr lang="de-DE" sz="4000" b="1" dirty="0">
              <a:latin typeface="Source Sans Pro" panose="020B0503030403020204" pitchFamily="34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A3C468-5366-99F3-8A87-36A8083001DA}"/>
              </a:ext>
            </a:extLst>
          </p:cNvPr>
          <p:cNvSpPr txBox="1"/>
          <p:nvPr/>
        </p:nvSpPr>
        <p:spPr>
          <a:xfrm>
            <a:off x="9029128" y="4701411"/>
            <a:ext cx="29486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Team 4</a:t>
            </a:r>
            <a:br>
              <a:rPr lang="en-IN" sz="28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</a:br>
            <a:r>
              <a:rPr lang="en-IN" sz="28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Abhishek Ganesh</a:t>
            </a:r>
          </a:p>
          <a:p>
            <a:r>
              <a:rPr lang="en-IN" sz="2800" dirty="0" err="1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Akashdeep</a:t>
            </a:r>
            <a:r>
              <a:rPr lang="en-IN" sz="28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 Roy</a:t>
            </a:r>
          </a:p>
          <a:p>
            <a:r>
              <a:rPr lang="en-IN" sz="28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Sanjeev Kumar</a:t>
            </a:r>
            <a:endParaRPr lang="de-DE" sz="2800" dirty="0">
              <a:latin typeface="Source Sans Pro" panose="020B0503030403020204" pitchFamily="34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AB149962-64E1-C4FB-A0C6-BA0BF8B2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38524" y="6356350"/>
            <a:ext cx="5314950" cy="365125"/>
          </a:xfrm>
        </p:spPr>
        <p:txBody>
          <a:bodyPr/>
          <a:lstStyle/>
          <a:p>
            <a:r>
              <a:rPr lang="en-US" dirty="0"/>
              <a:t>Confidential: Copyright © Infineon Technologies AG 2022. All rights reserved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9897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Dedrone Smart Airspace Security Goes Beyond Anti-Drone">
            <a:extLst>
              <a:ext uri="{FF2B5EF4-FFF2-40B4-BE49-F238E27FC236}">
                <a16:creationId xmlns:a16="http://schemas.microsoft.com/office/drawing/2014/main" id="{50E586F7-C8E2-5F8B-04DC-02B7B9631F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8174" y="1860335"/>
            <a:ext cx="1872390" cy="1546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030F6DB-25F8-E927-6593-D1ED90B3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212" y="2593369"/>
            <a:ext cx="3789575" cy="167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272143-83D9-AC59-4223-5834DE876FC1}"/>
              </a:ext>
            </a:extLst>
          </p:cNvPr>
          <p:cNvSpPr txBox="1"/>
          <p:nvPr/>
        </p:nvSpPr>
        <p:spPr>
          <a:xfrm>
            <a:off x="500332" y="501650"/>
            <a:ext cx="9851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Future Scope and Possible Approaches</a:t>
            </a:r>
            <a:endParaRPr lang="de-DE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FF87736C-6134-803B-56CC-D5EADA90D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38524" y="6356350"/>
            <a:ext cx="5314950" cy="365125"/>
          </a:xfrm>
        </p:spPr>
        <p:txBody>
          <a:bodyPr/>
          <a:lstStyle/>
          <a:p>
            <a:r>
              <a:rPr lang="en-US" dirty="0"/>
              <a:t>Confidential: Copyright © Infineon Technologies AG 2022. All rights reserved</a:t>
            </a:r>
            <a:endParaRPr lang="de-DE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44A928-36E9-45CE-958E-7FFE4999192E}"/>
              </a:ext>
            </a:extLst>
          </p:cNvPr>
          <p:cNvCxnSpPr>
            <a:cxnSpLocks/>
          </p:cNvCxnSpPr>
          <p:nvPr/>
        </p:nvCxnSpPr>
        <p:spPr>
          <a:xfrm>
            <a:off x="5934030" y="1333500"/>
            <a:ext cx="0" cy="46482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76" name="Picture 4" descr="Brain Machine Learning Clipart - Full Size Clipart (#5478772) - PinClipart">
            <a:extLst>
              <a:ext uri="{FF2B5EF4-FFF2-40B4-BE49-F238E27FC236}">
                <a16:creationId xmlns:a16="http://schemas.microsoft.com/office/drawing/2014/main" id="{11EDD103-0B76-0ED0-D29D-CFA08088C6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874" y="1759119"/>
            <a:ext cx="1182217" cy="1487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3BF8B5-C204-54EF-9457-B94A35071FDB}"/>
              </a:ext>
            </a:extLst>
          </p:cNvPr>
          <p:cNvSpPr txBox="1"/>
          <p:nvPr/>
        </p:nvSpPr>
        <p:spPr>
          <a:xfrm>
            <a:off x="1061103" y="3306320"/>
            <a:ext cx="146936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Better Machine Learning Models for Accurate Predictions</a:t>
            </a:r>
            <a:endParaRPr lang="de-DE" sz="11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6F0DA2-2EF0-3336-16B2-AB1B1A254FF3}"/>
              </a:ext>
            </a:extLst>
          </p:cNvPr>
          <p:cNvSpPr txBox="1"/>
          <p:nvPr/>
        </p:nvSpPr>
        <p:spPr>
          <a:xfrm>
            <a:off x="3877274" y="3352055"/>
            <a:ext cx="14693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Information Fusion for Better Estimates</a:t>
            </a:r>
            <a:endParaRPr lang="de-DE" sz="11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C35E85-2576-EB43-02E1-89C64A23A80B}"/>
              </a:ext>
            </a:extLst>
          </p:cNvPr>
          <p:cNvSpPr txBox="1"/>
          <p:nvPr/>
        </p:nvSpPr>
        <p:spPr>
          <a:xfrm>
            <a:off x="6423726" y="3166566"/>
            <a:ext cx="17684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Drowsiness detection in vehicle drivers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FC457B-AD83-3C8C-83D9-992F223B2B77}"/>
              </a:ext>
            </a:extLst>
          </p:cNvPr>
          <p:cNvSpPr txBox="1"/>
          <p:nvPr/>
        </p:nvSpPr>
        <p:spPr>
          <a:xfrm>
            <a:off x="9438835" y="3136611"/>
            <a:ext cx="14693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Non-Contact Lie detectors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F5528B-CFC4-C04B-827C-DA197155860E}"/>
              </a:ext>
            </a:extLst>
          </p:cNvPr>
          <p:cNvSpPr txBox="1"/>
          <p:nvPr/>
        </p:nvSpPr>
        <p:spPr>
          <a:xfrm>
            <a:off x="8148486" y="5283177"/>
            <a:ext cx="14693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Connected Home IOT Devices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A04E61-9E78-63CC-A062-AFC2520C0F11}"/>
              </a:ext>
            </a:extLst>
          </p:cNvPr>
          <p:cNvSpPr txBox="1"/>
          <p:nvPr/>
        </p:nvSpPr>
        <p:spPr>
          <a:xfrm>
            <a:off x="2381885" y="5477744"/>
            <a:ext cx="16528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Probabilistic Output for Vital Sign Measurements</a:t>
            </a:r>
          </a:p>
        </p:txBody>
      </p:sp>
      <p:pic>
        <p:nvPicPr>
          <p:cNvPr id="3080" name="Picture 8" descr="Gaussian Processes for Dummies ·">
            <a:extLst>
              <a:ext uri="{FF2B5EF4-FFF2-40B4-BE49-F238E27FC236}">
                <a16:creationId xmlns:a16="http://schemas.microsoft.com/office/drawing/2014/main" id="{8833BCD3-609D-137D-B305-A696B136E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5100" y="4140623"/>
            <a:ext cx="1526407" cy="1326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What is ADAS (Advanced Driver Assistance Systems)? – Overview of ADAS  Applications | Synopsys">
            <a:extLst>
              <a:ext uri="{FF2B5EF4-FFF2-40B4-BE49-F238E27FC236}">
                <a16:creationId xmlns:a16="http://schemas.microsoft.com/office/drawing/2014/main" id="{92A9BE6B-BF2E-075B-4759-49CA3300D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676" y="2037004"/>
            <a:ext cx="1854551" cy="111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Lie detector test.Vector illustration. Stock Vector Image by  ©exit.near.gmail.com #103553052">
            <a:extLst>
              <a:ext uri="{FF2B5EF4-FFF2-40B4-BE49-F238E27FC236}">
                <a16:creationId xmlns:a16="http://schemas.microsoft.com/office/drawing/2014/main" id="{D0C79AB9-3EDD-862D-CC7E-EA4090965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835" y="1767712"/>
            <a:ext cx="1292425" cy="1292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7 Actionable Tips to Secure Your Smart Home and IoT Devices | IEEE Computer  Society">
            <a:extLst>
              <a:ext uri="{FF2B5EF4-FFF2-40B4-BE49-F238E27FC236}">
                <a16:creationId xmlns:a16="http://schemas.microsoft.com/office/drawing/2014/main" id="{5FBC7106-2A99-202C-F304-789B10604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787" y="4228319"/>
            <a:ext cx="1693073" cy="90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7763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030F6DB-25F8-E927-6593-D1ED90B3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212" y="2593369"/>
            <a:ext cx="3789575" cy="167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4A26AB9-2554-2EA4-1804-3F4DDAD07FC3}"/>
              </a:ext>
            </a:extLst>
          </p:cNvPr>
          <p:cNvSpPr txBox="1"/>
          <p:nvPr/>
        </p:nvSpPr>
        <p:spPr>
          <a:xfrm>
            <a:off x="500332" y="501650"/>
            <a:ext cx="98513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 err="1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Infineon‘s</a:t>
            </a:r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 BGT60TR13C Radar Chip</a:t>
            </a:r>
          </a:p>
          <a:p>
            <a:endParaRPr lang="de-DE" dirty="0">
              <a:latin typeface="Source Sans Pro" panose="020B0503030403020204" pitchFamily="34" charset="0"/>
            </a:endParaRPr>
          </a:p>
          <a:p>
            <a:r>
              <a:rPr lang="de-DE" sz="2000" b="0" i="0" dirty="0">
                <a:effectLst/>
                <a:latin typeface="Source Sans Pro" panose="020B0503030403020204" pitchFamily="34" charset="0"/>
              </a:rPr>
              <a:t>XENSIV™ 60GHz </a:t>
            </a:r>
            <a:r>
              <a:rPr lang="de-DE" sz="2000" b="0" i="0" dirty="0" err="1">
                <a:effectLst/>
                <a:latin typeface="Source Sans Pro" panose="020B0503030403020204" pitchFamily="34" charset="0"/>
              </a:rPr>
              <a:t>radar</a:t>
            </a:r>
            <a:r>
              <a:rPr lang="de-DE" sz="2000" b="0" i="0" dirty="0">
                <a:effectLst/>
                <a:latin typeface="Source Sans Pro" panose="020B0503030403020204" pitchFamily="34" charset="0"/>
              </a:rPr>
              <a:t> </a:t>
            </a:r>
            <a:r>
              <a:rPr lang="de-DE" sz="2000" b="0" i="0" dirty="0" err="1">
                <a:effectLst/>
                <a:latin typeface="Source Sans Pro" panose="020B0503030403020204" pitchFamily="34" charset="0"/>
              </a:rPr>
              <a:t>sensor</a:t>
            </a:r>
            <a:r>
              <a:rPr lang="de-DE" sz="2000" b="0" i="0" dirty="0">
                <a:effectLst/>
                <a:latin typeface="Source Sans Pro" panose="020B0503030403020204" pitchFamily="34" charset="0"/>
              </a:rPr>
              <a:t> </a:t>
            </a:r>
            <a:r>
              <a:rPr lang="de-DE" sz="2000" b="0" i="0" dirty="0" err="1">
                <a:effectLst/>
                <a:latin typeface="Source Sans Pro" panose="020B0503030403020204" pitchFamily="34" charset="0"/>
              </a:rPr>
              <a:t>for</a:t>
            </a:r>
            <a:r>
              <a:rPr lang="de-DE" sz="2000" b="0" i="0" dirty="0">
                <a:effectLst/>
                <a:latin typeface="Source Sans Pro" panose="020B0503030403020204" pitchFamily="34" charset="0"/>
              </a:rPr>
              <a:t> </a:t>
            </a:r>
            <a:r>
              <a:rPr lang="de-DE" sz="2000" b="0" i="0" dirty="0" err="1">
                <a:effectLst/>
                <a:latin typeface="Source Sans Pro" panose="020B0503030403020204" pitchFamily="34" charset="0"/>
              </a:rPr>
              <a:t>advanced</a:t>
            </a:r>
            <a:r>
              <a:rPr lang="de-DE" sz="2000" b="0" i="0" dirty="0">
                <a:effectLst/>
                <a:latin typeface="Source Sans Pro" panose="020B0503030403020204" pitchFamily="34" charset="0"/>
              </a:rPr>
              <a:t> sensing</a:t>
            </a:r>
          </a:p>
          <a:p>
            <a:endParaRPr lang="de-D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13858-E357-F4A4-CFC0-2023D722F1FB}"/>
              </a:ext>
            </a:extLst>
          </p:cNvPr>
          <p:cNvSpPr txBox="1"/>
          <p:nvPr/>
        </p:nvSpPr>
        <p:spPr>
          <a:xfrm>
            <a:off x="8061384" y="4327958"/>
            <a:ext cx="45806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Presence detection/segmentation</a:t>
            </a:r>
          </a:p>
          <a:p>
            <a:endParaRPr lang="de-DE" b="1" dirty="0">
              <a:solidFill>
                <a:srgbClr val="333333"/>
              </a:solidFill>
              <a:latin typeface="Source Sans Pro" panose="020B0503030403020204" pitchFamily="34" charset="0"/>
            </a:endParaRPr>
          </a:p>
          <a:p>
            <a:r>
              <a:rPr lang="de-DE" b="1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Touchless interaction</a:t>
            </a:r>
          </a:p>
          <a:p>
            <a:endParaRPr lang="de-DE" b="1" dirty="0">
              <a:solidFill>
                <a:srgbClr val="333333"/>
              </a:solidFill>
              <a:latin typeface="Source Sans Pro" panose="020B0503030403020204" pitchFamily="34" charset="0"/>
            </a:endParaRPr>
          </a:p>
          <a:p>
            <a:r>
              <a:rPr lang="de-DE" b="1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Vital sensing</a:t>
            </a:r>
            <a:endParaRPr lang="de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4F24F2-30C7-8293-14A2-764C20303F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2" r="9395"/>
          <a:stretch/>
        </p:blipFill>
        <p:spPr>
          <a:xfrm rot="5400000">
            <a:off x="8593967" y="1310397"/>
            <a:ext cx="3027868" cy="1770056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930E83A-5011-3409-134C-0E98EE95D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61" y="3892759"/>
            <a:ext cx="3646951" cy="234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4DCE1B0B-BE3A-AD80-A562-81F34DA7A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38524" y="6356350"/>
            <a:ext cx="5314950" cy="365125"/>
          </a:xfrm>
        </p:spPr>
        <p:txBody>
          <a:bodyPr/>
          <a:lstStyle/>
          <a:p>
            <a:r>
              <a:rPr lang="en-US" dirty="0"/>
              <a:t>Confidential: Copyright © Infineon Technologies AG 2022. All rights reserved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3465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030F6DB-25F8-E927-6593-D1ED90B3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212" y="2593369"/>
            <a:ext cx="3789575" cy="167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A10CDF-97A0-B038-BF32-806DFFBBDD97}"/>
              </a:ext>
            </a:extLst>
          </p:cNvPr>
          <p:cNvSpPr txBox="1"/>
          <p:nvPr/>
        </p:nvSpPr>
        <p:spPr>
          <a:xfrm>
            <a:off x="500332" y="501650"/>
            <a:ext cx="985136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Target Scenario</a:t>
            </a:r>
            <a:endParaRPr lang="de-DE" sz="2000" b="0" i="0" dirty="0">
              <a:effectLst/>
              <a:latin typeface="Source Sans Pro" panose="020B0503030403020204" pitchFamily="34" charset="0"/>
            </a:endParaRPr>
          </a:p>
          <a:p>
            <a:endParaRPr lang="de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760512-4853-F508-16A3-672C4B98883B}"/>
              </a:ext>
            </a:extLst>
          </p:cNvPr>
          <p:cNvSpPr txBox="1"/>
          <p:nvPr/>
        </p:nvSpPr>
        <p:spPr>
          <a:xfrm>
            <a:off x="976042" y="2998112"/>
            <a:ext cx="2828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 </a:t>
            </a:r>
            <a:r>
              <a:rPr lang="de-DE" b="1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single</a:t>
            </a:r>
            <a:r>
              <a:rPr lang="de-DE" b="1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de-DE" b="1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person</a:t>
            </a:r>
            <a:r>
              <a:rPr lang="de-DE" b="1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de-DE" b="1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sitting</a:t>
            </a:r>
            <a:r>
              <a:rPr lang="de-DE" b="1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in front </a:t>
            </a:r>
            <a:r>
              <a:rPr lang="de-DE" b="1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of</a:t>
            </a:r>
            <a:r>
              <a:rPr lang="de-DE" b="1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de-DE" b="1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the</a:t>
            </a:r>
            <a:r>
              <a:rPr lang="de-DE" b="1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de-DE" b="1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radar</a:t>
            </a:r>
            <a:r>
              <a:rPr lang="de-DE" b="1" dirty="0">
                <a:solidFill>
                  <a:srgbClr val="333333"/>
                </a:solidFill>
                <a:latin typeface="Source Sans Pro" panose="020B0503030403020204" pitchFamily="34" charset="0"/>
              </a:rPr>
              <a:t> (</a:t>
            </a:r>
            <a:r>
              <a:rPr lang="de-DE" b="1" dirty="0" err="1">
                <a:solidFill>
                  <a:srgbClr val="333333"/>
                </a:solidFill>
                <a:latin typeface="Source Sans Pro" panose="020B0503030403020204" pitchFamily="34" charset="0"/>
              </a:rPr>
              <a:t>facing</a:t>
            </a:r>
            <a:r>
              <a:rPr lang="de-DE" b="1" dirty="0">
                <a:solidFill>
                  <a:srgbClr val="333333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 err="1">
                <a:solidFill>
                  <a:srgbClr val="333333"/>
                </a:solidFill>
                <a:latin typeface="Source Sans Pro" panose="020B0503030403020204" pitchFamily="34" charset="0"/>
              </a:rPr>
              <a:t>towards</a:t>
            </a:r>
            <a:r>
              <a:rPr lang="de-DE" b="1" dirty="0">
                <a:solidFill>
                  <a:srgbClr val="333333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 err="1">
                <a:solidFill>
                  <a:srgbClr val="333333"/>
                </a:solidFill>
                <a:latin typeface="Source Sans Pro" panose="020B0503030403020204" pitchFamily="34" charset="0"/>
              </a:rPr>
              <a:t>the</a:t>
            </a:r>
            <a:r>
              <a:rPr lang="de-DE" b="1" dirty="0">
                <a:solidFill>
                  <a:srgbClr val="333333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 err="1">
                <a:solidFill>
                  <a:srgbClr val="333333"/>
                </a:solidFill>
                <a:latin typeface="Source Sans Pro" panose="020B0503030403020204" pitchFamily="34" charset="0"/>
              </a:rPr>
              <a:t>chest</a:t>
            </a:r>
            <a:r>
              <a:rPr lang="de-DE" b="1" dirty="0">
                <a:solidFill>
                  <a:srgbClr val="333333"/>
                </a:solidFill>
                <a:latin typeface="Source Sans Pro" panose="020B0503030403020204" pitchFamily="34" charset="0"/>
              </a:rPr>
              <a:t>) ~1m</a:t>
            </a:r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15DDF3-6CE0-FB18-6E48-E9EC6F3224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8" r="22799"/>
          <a:stretch/>
        </p:blipFill>
        <p:spPr>
          <a:xfrm rot="5400000">
            <a:off x="8069260" y="1764326"/>
            <a:ext cx="4026445" cy="3390901"/>
          </a:xfrm>
          <a:prstGeom prst="rect">
            <a:avLst/>
          </a:prstGeom>
        </p:spPr>
      </p:pic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D3CDF135-0A82-26BD-A7E4-FFE0F6AB3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38524" y="6356350"/>
            <a:ext cx="5314950" cy="365125"/>
          </a:xfrm>
        </p:spPr>
        <p:txBody>
          <a:bodyPr/>
          <a:lstStyle/>
          <a:p>
            <a:r>
              <a:rPr lang="en-US" dirty="0"/>
              <a:t>Confidential: Copyright © Infineon Technologies AG 2022. All rights reserved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4174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>
            <a:extLst>
              <a:ext uri="{FF2B5EF4-FFF2-40B4-BE49-F238E27FC236}">
                <a16:creationId xmlns:a16="http://schemas.microsoft.com/office/drawing/2014/main" id="{E1B78A2F-CB64-0020-C15A-1FCFF66CB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3612" y="2745769"/>
            <a:ext cx="3789575" cy="167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00A5D1-FC8D-1B22-66BA-A3B013BDEB8E}"/>
              </a:ext>
            </a:extLst>
          </p:cNvPr>
          <p:cNvSpPr txBox="1"/>
          <p:nvPr/>
        </p:nvSpPr>
        <p:spPr>
          <a:xfrm>
            <a:off x="500332" y="501650"/>
            <a:ext cx="985136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Algorithm</a:t>
            </a:r>
            <a:endParaRPr lang="de-DE" sz="2000" b="0" i="0" dirty="0">
              <a:effectLst/>
              <a:latin typeface="Source Sans Pro" panose="020B0503030403020204" pitchFamily="34" charset="0"/>
            </a:endParaRPr>
          </a:p>
          <a:p>
            <a:endParaRPr lang="de-DE" dirty="0"/>
          </a:p>
        </p:txBody>
      </p:sp>
      <p:sp>
        <p:nvSpPr>
          <p:cNvPr id="21" name="Footer Placeholder 3">
            <a:extLst>
              <a:ext uri="{FF2B5EF4-FFF2-40B4-BE49-F238E27FC236}">
                <a16:creationId xmlns:a16="http://schemas.microsoft.com/office/drawing/2014/main" id="{25EBFB61-6744-86FF-82E8-FCE9F3E32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38524" y="6356350"/>
            <a:ext cx="5314950" cy="365125"/>
          </a:xfrm>
        </p:spPr>
        <p:txBody>
          <a:bodyPr/>
          <a:lstStyle/>
          <a:p>
            <a:r>
              <a:rPr lang="en-US" dirty="0"/>
              <a:t>Confidential: Copyright © Infineon Technologies AG 2022. All rights reserved</a:t>
            </a:r>
            <a:endParaRPr lang="de-DE" dirty="0"/>
          </a:p>
        </p:txBody>
      </p:sp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6C228F82-53F2-0AAA-FB07-8C9ADC77D5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19"/>
          <a:stretch/>
        </p:blipFill>
        <p:spPr>
          <a:xfrm>
            <a:off x="256288" y="1354496"/>
            <a:ext cx="1928112" cy="639895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F13ACA2-8BB6-0F5A-A39F-9BD87E79705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</a:blip>
          <a:stretch>
            <a:fillRect/>
          </a:stretch>
        </p:blipFill>
        <p:spPr>
          <a:xfrm>
            <a:off x="2428444" y="1125999"/>
            <a:ext cx="9612645" cy="459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676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030F6DB-25F8-E927-6593-D1ED90B3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212" y="2593369"/>
            <a:ext cx="3789575" cy="167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272143-83D9-AC59-4223-5834DE876FC1}"/>
              </a:ext>
            </a:extLst>
          </p:cNvPr>
          <p:cNvSpPr txBox="1"/>
          <p:nvPr/>
        </p:nvSpPr>
        <p:spPr>
          <a:xfrm>
            <a:off x="500332" y="501650"/>
            <a:ext cx="985136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Data Collection </a:t>
            </a:r>
            <a:r>
              <a:rPr lang="de-DE" sz="4000" b="1" dirty="0" err="1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for</a:t>
            </a:r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 </a:t>
            </a:r>
            <a:r>
              <a:rPr lang="de-DE" sz="4000" b="1" dirty="0" err="1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Machine</a:t>
            </a:r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 Learning</a:t>
            </a:r>
            <a:endParaRPr lang="de-DE" sz="2000" b="0" i="0" dirty="0">
              <a:effectLst/>
              <a:latin typeface="Source Sans Pro" panose="020B0503030403020204" pitchFamily="34" charset="0"/>
            </a:endParaRPr>
          </a:p>
          <a:p>
            <a:endParaRPr lang="de-DE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3D78989-A420-AFC7-27FB-D565654D7480}"/>
              </a:ext>
            </a:extLst>
          </p:cNvPr>
          <p:cNvCxnSpPr/>
          <p:nvPr/>
        </p:nvCxnSpPr>
        <p:spPr>
          <a:xfrm>
            <a:off x="5883215" y="1604513"/>
            <a:ext cx="0" cy="45029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75047EA-3B94-85B6-A250-0A615B0C22D5}"/>
              </a:ext>
            </a:extLst>
          </p:cNvPr>
          <p:cNvSpPr txBox="1"/>
          <p:nvPr/>
        </p:nvSpPr>
        <p:spPr>
          <a:xfrm>
            <a:off x="914399" y="1607305"/>
            <a:ext cx="4261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Support Vector Machines </a:t>
            </a:r>
            <a:b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(Movement v/s Quasi-Static Classification)</a:t>
            </a:r>
            <a:endParaRPr lang="de-DE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59B4A-1BDC-CE43-732C-8AC8452CE943}"/>
              </a:ext>
            </a:extLst>
          </p:cNvPr>
          <p:cNvSpPr txBox="1"/>
          <p:nvPr/>
        </p:nvSpPr>
        <p:spPr>
          <a:xfrm>
            <a:off x="6656716" y="1604513"/>
            <a:ext cx="4261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Artificial Neural Network</a:t>
            </a:r>
            <a:b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(Resting v/s Anxious State Classification)</a:t>
            </a:r>
            <a:endParaRPr lang="de-DE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C90A21-5D0D-200E-D2CE-A461B60F03A3}"/>
              </a:ext>
            </a:extLst>
          </p:cNvPr>
          <p:cNvSpPr txBox="1"/>
          <p:nvPr/>
        </p:nvSpPr>
        <p:spPr>
          <a:xfrm>
            <a:off x="6717104" y="3191193"/>
            <a:ext cx="420106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Data Specifications:</a:t>
            </a:r>
          </a:p>
          <a:p>
            <a:endParaRPr lang="en-IN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Data: Phase Data</a:t>
            </a:r>
          </a:p>
          <a:p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Classes: 2 (Resting, Anxious)</a:t>
            </a:r>
          </a:p>
          <a:p>
            <a:endParaRPr lang="en-IN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No. of Training Samples: 180 per class</a:t>
            </a:r>
          </a:p>
          <a:p>
            <a:endParaRPr lang="en-IN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de-DE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A79716-0713-EF28-43E8-8995670FD26C}"/>
              </a:ext>
            </a:extLst>
          </p:cNvPr>
          <p:cNvSpPr txBox="1"/>
          <p:nvPr/>
        </p:nvSpPr>
        <p:spPr>
          <a:xfrm>
            <a:off x="944666" y="3191193"/>
            <a:ext cx="426144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Data Specifications:</a:t>
            </a:r>
          </a:p>
          <a:p>
            <a:endParaRPr lang="en-IN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Data: </a:t>
            </a:r>
            <a:r>
              <a:rPr lang="en-IN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Range_FFT</a:t>
            </a:r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 Data</a:t>
            </a:r>
          </a:p>
          <a:p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Classes: 2 (Movement, Quasi-Static)</a:t>
            </a:r>
          </a:p>
          <a:p>
            <a:endParaRPr lang="en-IN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No. of Training Samples: 120 per class</a:t>
            </a:r>
          </a:p>
          <a:p>
            <a:endParaRPr lang="en-IN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de-DE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2AE89946-FBE9-E441-A172-A2602CB93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38524" y="6356350"/>
            <a:ext cx="5314950" cy="365125"/>
          </a:xfrm>
        </p:spPr>
        <p:txBody>
          <a:bodyPr/>
          <a:lstStyle/>
          <a:p>
            <a:r>
              <a:rPr lang="en-US" dirty="0"/>
              <a:t>Confidential: Copyright © Infineon Technologies AG 2022. All rights reserved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4022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030F6DB-25F8-E927-6593-D1ED90B3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212" y="2593369"/>
            <a:ext cx="3789575" cy="167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272143-83D9-AC59-4223-5834DE876FC1}"/>
              </a:ext>
            </a:extLst>
          </p:cNvPr>
          <p:cNvSpPr txBox="1"/>
          <p:nvPr/>
        </p:nvSpPr>
        <p:spPr>
          <a:xfrm>
            <a:off x="500332" y="501650"/>
            <a:ext cx="985136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Moving and Quasi-Static State Classification</a:t>
            </a:r>
            <a:endParaRPr lang="de-DE" sz="2000" b="0" i="0" dirty="0">
              <a:effectLst/>
              <a:latin typeface="Source Sans Pro" panose="020B0503030403020204" pitchFamily="34" charset="0"/>
            </a:endParaRPr>
          </a:p>
          <a:p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F145A3-3CA8-EBF9-A0FC-FB0031A639D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1278752" y="2068008"/>
            <a:ext cx="4774115" cy="3111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A4F9DB-CBE8-76C5-F435-7D7D1DF7BD9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6052867" y="2102088"/>
            <a:ext cx="4662885" cy="30434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223949-5708-894C-EEC2-4F6F58E135A4}"/>
              </a:ext>
            </a:extLst>
          </p:cNvPr>
          <p:cNvSpPr txBox="1"/>
          <p:nvPr/>
        </p:nvSpPr>
        <p:spPr>
          <a:xfrm>
            <a:off x="2196860" y="5179608"/>
            <a:ext cx="4261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Velocity Deviation (Quasi-Static)</a:t>
            </a:r>
            <a:endParaRPr lang="de-DE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A5EFF7-EEB2-9869-B2D2-2DED754FDB52}"/>
              </a:ext>
            </a:extLst>
          </p:cNvPr>
          <p:cNvSpPr txBox="1"/>
          <p:nvPr/>
        </p:nvSpPr>
        <p:spPr>
          <a:xfrm>
            <a:off x="6970975" y="5165770"/>
            <a:ext cx="4261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Velocity Deviation (Moving)</a:t>
            </a:r>
            <a:endParaRPr lang="de-DE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8FCD5CA8-C948-3973-7141-48464B0F9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38524" y="6356350"/>
            <a:ext cx="5314950" cy="365125"/>
          </a:xfrm>
        </p:spPr>
        <p:txBody>
          <a:bodyPr/>
          <a:lstStyle/>
          <a:p>
            <a:r>
              <a:rPr lang="en-US" dirty="0"/>
              <a:t>Confidential: Copyright © Infineon Technologies AG 2022. All rights reserved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4129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030F6DB-25F8-E927-6593-D1ED90B3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212" y="2593369"/>
            <a:ext cx="3789575" cy="167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272143-83D9-AC59-4223-5834DE876FC1}"/>
              </a:ext>
            </a:extLst>
          </p:cNvPr>
          <p:cNvSpPr txBox="1"/>
          <p:nvPr/>
        </p:nvSpPr>
        <p:spPr>
          <a:xfrm>
            <a:off x="500332" y="501650"/>
            <a:ext cx="985136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Resting and Anxious State </a:t>
            </a:r>
            <a:b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</a:br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Classification</a:t>
            </a:r>
            <a:endParaRPr lang="de-DE" sz="2000" b="0" i="0" dirty="0">
              <a:effectLst/>
              <a:latin typeface="Source Sans Pro" panose="020B0503030403020204" pitchFamily="34" charset="0"/>
            </a:endParaRPr>
          </a:p>
          <a:p>
            <a:endParaRPr lang="de-DE" dirty="0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7708375C-1DDD-E704-2BAF-42D38D94D3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35"/>
          <a:stretch/>
        </p:blipFill>
        <p:spPr>
          <a:xfrm>
            <a:off x="5913397" y="1705429"/>
            <a:ext cx="3018968" cy="1961649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02A98A9E-58FF-282A-E762-9FCA8ADACC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2" b="51420"/>
          <a:stretch/>
        </p:blipFill>
        <p:spPr>
          <a:xfrm>
            <a:off x="2873660" y="1829545"/>
            <a:ext cx="3060370" cy="1900965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424A4599-7C40-9EEE-868C-E744B3E87E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1" t="50400"/>
          <a:stretch/>
        </p:blipFill>
        <p:spPr>
          <a:xfrm>
            <a:off x="2853027" y="3730510"/>
            <a:ext cx="3060370" cy="1958076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B1EB7262-6CAC-6D07-B5BF-E37B9436E2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6" t="50578"/>
          <a:stretch/>
        </p:blipFill>
        <p:spPr>
          <a:xfrm>
            <a:off x="5922922" y="3645392"/>
            <a:ext cx="3112362" cy="204319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5B25D69-7515-E3C9-C587-94C052CDE651}"/>
              </a:ext>
            </a:extLst>
          </p:cNvPr>
          <p:cNvSpPr txBox="1"/>
          <p:nvPr/>
        </p:nvSpPr>
        <p:spPr>
          <a:xfrm>
            <a:off x="3309657" y="5716436"/>
            <a:ext cx="24703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Heart Rate and Breathing Rate</a:t>
            </a:r>
            <a:br>
              <a:rPr lang="en-IN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en-IN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(Resting)</a:t>
            </a:r>
            <a:endParaRPr lang="de-DE" sz="12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3F96E5-C8BD-D8A8-70EF-B6D66246B527}"/>
              </a:ext>
            </a:extLst>
          </p:cNvPr>
          <p:cNvSpPr txBox="1"/>
          <p:nvPr/>
        </p:nvSpPr>
        <p:spPr>
          <a:xfrm>
            <a:off x="6408080" y="5693762"/>
            <a:ext cx="2316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Heart Rate and Breathing Rate</a:t>
            </a:r>
            <a:br>
              <a:rPr lang="en-IN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en-IN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(Anxious)</a:t>
            </a:r>
            <a:endParaRPr lang="de-DE" sz="12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667B16A-0C14-5E86-DE68-CD33C622EDAD}"/>
              </a:ext>
            </a:extLst>
          </p:cNvPr>
          <p:cNvCxnSpPr>
            <a:cxnSpLocks/>
          </p:cNvCxnSpPr>
          <p:nvPr/>
        </p:nvCxnSpPr>
        <p:spPr>
          <a:xfrm>
            <a:off x="5934030" y="1333500"/>
            <a:ext cx="0" cy="46482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Footer Placeholder 3">
            <a:extLst>
              <a:ext uri="{FF2B5EF4-FFF2-40B4-BE49-F238E27FC236}">
                <a16:creationId xmlns:a16="http://schemas.microsoft.com/office/drawing/2014/main" id="{2ADC1EF0-2B0F-CBDC-4697-9DFAD5B35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38524" y="6356350"/>
            <a:ext cx="5314950" cy="365125"/>
          </a:xfrm>
        </p:spPr>
        <p:txBody>
          <a:bodyPr/>
          <a:lstStyle/>
          <a:p>
            <a:r>
              <a:rPr lang="en-US" dirty="0"/>
              <a:t>Confidential: Copyright © Infineon Technologies AG 2022. All rights reserved</a:t>
            </a:r>
            <a:endParaRPr lang="de-DE" dirty="0"/>
          </a:p>
        </p:txBody>
      </p:sp>
      <p:pic>
        <p:nvPicPr>
          <p:cNvPr id="19" name="Picture 18" descr="A person's wrist with a watch on it&#10;&#10;Description automatically generated with low confidence">
            <a:extLst>
              <a:ext uri="{FF2B5EF4-FFF2-40B4-BE49-F238E27FC236}">
                <a16:creationId xmlns:a16="http://schemas.microsoft.com/office/drawing/2014/main" id="{CD048184-8F07-9A74-E5AE-8FA99BA33CC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5" t="982" r="30652"/>
          <a:stretch/>
        </p:blipFill>
        <p:spPr>
          <a:xfrm rot="5400000">
            <a:off x="9234358" y="3782478"/>
            <a:ext cx="3045270" cy="233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64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030F6DB-25F8-E927-6593-D1ED90B3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212" y="2593369"/>
            <a:ext cx="3789575" cy="167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E6F555-42EB-99AC-BBE3-180B2F4CC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38524" y="6356350"/>
            <a:ext cx="5314950" cy="365125"/>
          </a:xfrm>
        </p:spPr>
        <p:txBody>
          <a:bodyPr/>
          <a:lstStyle/>
          <a:p>
            <a:r>
              <a:rPr lang="en-US" dirty="0"/>
              <a:t>Confidential: Copyright © Infineon Technologies AG 2022. All rights reserved</a:t>
            </a:r>
            <a:endParaRPr lang="de-D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272143-83D9-AC59-4223-5834DE876FC1}"/>
              </a:ext>
            </a:extLst>
          </p:cNvPr>
          <p:cNvSpPr txBox="1"/>
          <p:nvPr/>
        </p:nvSpPr>
        <p:spPr>
          <a:xfrm>
            <a:off x="500332" y="501650"/>
            <a:ext cx="98513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Hardware Implementation (Embedded Perspective)</a:t>
            </a:r>
            <a:endParaRPr lang="de-D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FC88B1-F9A1-0DE6-9A30-361AF8828E9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706886" y="1724629"/>
            <a:ext cx="9992355" cy="422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91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030F6DB-25F8-E927-6593-D1ED90B3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212" y="2593369"/>
            <a:ext cx="3789575" cy="167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E6F555-42EB-99AC-BBE3-180B2F4CC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38524" y="6356350"/>
            <a:ext cx="5314950" cy="365125"/>
          </a:xfrm>
        </p:spPr>
        <p:txBody>
          <a:bodyPr/>
          <a:lstStyle/>
          <a:p>
            <a:r>
              <a:rPr lang="en-US" dirty="0"/>
              <a:t>Confidential: Copyright © Infineon Technologies AG 2022. All rights reserved</a:t>
            </a:r>
            <a:endParaRPr lang="de-D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272143-83D9-AC59-4223-5834DE876FC1}"/>
              </a:ext>
            </a:extLst>
          </p:cNvPr>
          <p:cNvSpPr txBox="1"/>
          <p:nvPr/>
        </p:nvSpPr>
        <p:spPr>
          <a:xfrm>
            <a:off x="500332" y="501650"/>
            <a:ext cx="98513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Hardware Implementation (Embedded Perspective)</a:t>
            </a:r>
            <a:endParaRPr lang="de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FE909B-AA79-95DA-201F-9FCDF73C3DD3}"/>
              </a:ext>
            </a:extLst>
          </p:cNvPr>
          <p:cNvSpPr txBox="1"/>
          <p:nvPr/>
        </p:nvSpPr>
        <p:spPr>
          <a:xfrm>
            <a:off x="1399856" y="2648558"/>
            <a:ext cx="54129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Load Reduction</a:t>
            </a:r>
          </a:p>
          <a:p>
            <a:r>
              <a:rPr lang="en-IN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Principal Component Selection</a:t>
            </a:r>
          </a:p>
          <a:p>
            <a:r>
              <a:rPr lang="en-IN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Quantization</a:t>
            </a:r>
          </a:p>
          <a:p>
            <a:endParaRPr lang="en-IN" sz="1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IN" sz="1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IN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Conversion of </a:t>
            </a:r>
            <a:r>
              <a:rPr lang="en-IN" sz="1200"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skLearn</a:t>
            </a:r>
            <a:r>
              <a:rPr lang="en-IN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models into </a:t>
            </a:r>
            <a:r>
              <a:rPr lang="de-DE" sz="1200" b="1" dirty="0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C </a:t>
            </a:r>
            <a:r>
              <a:rPr lang="de-DE" sz="1200" b="1" dirty="0" err="1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header</a:t>
            </a:r>
            <a:r>
              <a:rPr lang="de-DE" sz="1200" b="1" dirty="0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de-DE" sz="1200" b="1" dirty="0" err="1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files</a:t>
            </a:r>
            <a:r>
              <a:rPr lang="en-IN" sz="1200" b="1" dirty="0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endParaRPr lang="en-IN" sz="1200" dirty="0">
              <a:solidFill>
                <a:srgbClr val="292929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IN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r>
              <a:rPr lang="en-IN" sz="12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micromlgen</a:t>
            </a:r>
            <a:r>
              <a:rPr lang="en-IN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— SVM, SVC, PCA (</a:t>
            </a:r>
            <a:r>
              <a:rPr lang="en-IN" sz="12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en-IN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project)</a:t>
            </a:r>
          </a:p>
          <a:p>
            <a:r>
              <a:rPr lang="en-IN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Microsoft ELL — Neural Network (</a:t>
            </a:r>
            <a:r>
              <a:rPr lang="en-IN" sz="12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github</a:t>
            </a:r>
            <a:r>
              <a:rPr lang="en-IN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project)</a:t>
            </a:r>
          </a:p>
          <a:p>
            <a:r>
              <a:rPr lang="en-IN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r>
              <a:rPr lang="en-IN" sz="12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Tensorflow</a:t>
            </a:r>
            <a:r>
              <a:rPr lang="en-IN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Lite</a:t>
            </a:r>
          </a:p>
          <a:p>
            <a:r>
              <a:rPr lang="en-IN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r>
              <a:rPr lang="de-DE" sz="1200" dirty="0" err="1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TinyML</a:t>
            </a:r>
            <a:endParaRPr lang="de-DE" sz="1200" dirty="0">
              <a:solidFill>
                <a:srgbClr val="000000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de-DE" sz="1200" dirty="0"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de-DE" sz="1200" dirty="0"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IN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Memory Management and Segmentation</a:t>
            </a:r>
          </a:p>
          <a:p>
            <a:endParaRPr lang="en-IN" sz="1200" b="1" dirty="0">
              <a:solidFill>
                <a:srgbClr val="000000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IN" sz="1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3432AD-4EF4-D776-86F0-3AC0CBEBC7A8}"/>
              </a:ext>
            </a:extLst>
          </p:cNvPr>
          <p:cNvSpPr txBox="1"/>
          <p:nvPr/>
        </p:nvSpPr>
        <p:spPr>
          <a:xfrm>
            <a:off x="6458307" y="2648558"/>
            <a:ext cx="54129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Language</a:t>
            </a:r>
          </a:p>
          <a:p>
            <a:r>
              <a:rPr lang="de-DE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C/C++</a:t>
            </a:r>
          </a:p>
          <a:p>
            <a:r>
              <a:rPr lang="de-DE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Rust</a:t>
            </a:r>
          </a:p>
          <a:p>
            <a:r>
              <a:rPr lang="de-DE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r>
              <a:rPr lang="de-DE" sz="12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MicroPython</a:t>
            </a:r>
            <a:endParaRPr lang="en-IN" sz="1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IN" sz="1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IN" sz="1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l"/>
            <a:r>
              <a:rPr lang="de-DE" sz="1200" b="1" dirty="0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Embedded Learning</a:t>
            </a:r>
          </a:p>
          <a:p>
            <a:r>
              <a:rPr lang="de-DE" sz="1200" dirty="0">
                <a:solidFill>
                  <a:srgbClr val="292929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r>
              <a:rPr lang="de-DE" sz="1200" dirty="0" err="1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Inference</a:t>
            </a:r>
            <a:r>
              <a:rPr lang="de-DE" sz="1200" dirty="0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 code </a:t>
            </a:r>
            <a:r>
              <a:rPr lang="de-DE" sz="1200" dirty="0" err="1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generation</a:t>
            </a:r>
            <a:endParaRPr lang="de-DE" sz="1200" dirty="0">
              <a:solidFill>
                <a:srgbClr val="292929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de-DE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r>
              <a:rPr lang="de-DE" sz="1200" dirty="0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FLASH </a:t>
            </a:r>
            <a:r>
              <a:rPr lang="de-DE" sz="1200" dirty="0" err="1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programming</a:t>
            </a:r>
            <a:r>
              <a:rPr lang="de-DE" sz="1200" dirty="0">
                <a:solidFill>
                  <a:srgbClr val="292929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 </a:t>
            </a:r>
          </a:p>
          <a:p>
            <a:r>
              <a:rPr lang="de-DE" sz="1200" dirty="0">
                <a:solidFill>
                  <a:srgbClr val="292929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	Digital Filters Implementation</a:t>
            </a:r>
          </a:p>
          <a:p>
            <a:endParaRPr lang="de-DE" sz="1200" dirty="0">
              <a:solidFill>
                <a:srgbClr val="292929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de-DE" sz="1200" dirty="0">
              <a:solidFill>
                <a:srgbClr val="292929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IN" sz="1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Interrupt handling</a:t>
            </a:r>
          </a:p>
          <a:p>
            <a:endParaRPr lang="de-DE" sz="1200" dirty="0">
              <a:solidFill>
                <a:srgbClr val="292929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IN" sz="1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4203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593B35D2CDE01347B2EB2602ACA34169" ma:contentTypeVersion="4" ma:contentTypeDescription="Ein neues Dokument erstellen." ma:contentTypeScope="" ma:versionID="c65b5d345fe752c0a4eabd55a1ede560">
  <xsd:schema xmlns:xsd="http://www.w3.org/2001/XMLSchema" xmlns:xs="http://www.w3.org/2001/XMLSchema" xmlns:p="http://schemas.microsoft.com/office/2006/metadata/properties" xmlns:ns3="e850cb6e-d10a-4e84-bf31-ff7fa23b1dc5" targetNamespace="http://schemas.microsoft.com/office/2006/metadata/properties" ma:root="true" ma:fieldsID="7a71aaae85efa45669a8b1ae85c8474b" ns3:_="">
    <xsd:import namespace="e850cb6e-d10a-4e84-bf31-ff7fa23b1d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50cb6e-d10a-4e84-bf31-ff7fa23b1d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502A60B-5FAF-47C3-934B-9A1B57EF32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50cb6e-d10a-4e84-bf31-ff7fa23b1d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890D8D5-15AE-404D-9960-36F89184B8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1BAEC6-858E-4655-BC6C-6CB477FFFF7F}">
  <ds:schemaRefs>
    <ds:schemaRef ds:uri="http://purl.org/dc/terms/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e850cb6e-d10a-4e84-bf31-ff7fa23b1dc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418</Words>
  <Application>Microsoft Office PowerPoint</Application>
  <PresentationFormat>Widescreen</PresentationFormat>
  <Paragraphs>82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Abhishek Ganesh</dc:creator>
  <cp:lastModifiedBy>Abhishek Ganesh</cp:lastModifiedBy>
  <cp:revision>2</cp:revision>
  <dcterms:created xsi:type="dcterms:W3CDTF">2022-05-08T11:43:07Z</dcterms:created>
  <dcterms:modified xsi:type="dcterms:W3CDTF">2022-05-08T18:57:32Z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0x010100593B35D2CDE01347B2EB2602ACA34169</vt:lpwstr>
  </property>
</Properties>
</file>

<file path=docProps/thumbnail.jpeg>
</file>